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23"/>
  </p:notesMasterIdLst>
  <p:handoutMasterIdLst>
    <p:handoutMasterId r:id="rId24"/>
  </p:handoutMasterIdLst>
  <p:sldIdLst>
    <p:sldId id="257" r:id="rId3"/>
    <p:sldId id="316" r:id="rId4"/>
    <p:sldId id="258" r:id="rId5"/>
    <p:sldId id="262" r:id="rId6"/>
    <p:sldId id="299" r:id="rId7"/>
    <p:sldId id="280" r:id="rId8"/>
    <p:sldId id="321" r:id="rId9"/>
    <p:sldId id="317" r:id="rId10"/>
    <p:sldId id="318" r:id="rId11"/>
    <p:sldId id="320" r:id="rId12"/>
    <p:sldId id="325" r:id="rId13"/>
    <p:sldId id="319" r:id="rId14"/>
    <p:sldId id="281" r:id="rId15"/>
    <p:sldId id="323" r:id="rId16"/>
    <p:sldId id="324" r:id="rId17"/>
    <p:sldId id="284" r:id="rId18"/>
    <p:sldId id="296" r:id="rId19"/>
    <p:sldId id="285" r:id="rId20"/>
    <p:sldId id="297" r:id="rId21"/>
    <p:sldId id="315" r:id="rId2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1152">
          <p15:clr>
            <a:srgbClr val="A4A3A4"/>
          </p15:clr>
        </p15:guide>
        <p15:guide id="5" orient="horz" pos="3360">
          <p15:clr>
            <a:srgbClr val="A4A3A4"/>
          </p15:clr>
        </p15:guide>
        <p15:guide id="6" orient="horz" pos="3072">
          <p15:clr>
            <a:srgbClr val="A4A3A4"/>
          </p15:clr>
        </p15:guide>
        <p15:guide id="7" orient="horz" pos="864">
          <p15:clr>
            <a:srgbClr val="A4A3A4"/>
          </p15:clr>
        </p15:guide>
        <p15:guide id="8" orient="horz" pos="528">
          <p15:clr>
            <a:srgbClr val="A4A3A4"/>
          </p15:clr>
        </p15:guide>
        <p15:guide id="9" orient="horz" pos="2784">
          <p15:clr>
            <a:srgbClr val="A4A3A4"/>
          </p15:clr>
        </p15:guide>
        <p15:guide id="10" pos="3839">
          <p15:clr>
            <a:srgbClr val="A4A3A4"/>
          </p15:clr>
        </p15:guide>
        <p15:guide id="11" pos="959">
          <p15:clr>
            <a:srgbClr val="A4A3A4"/>
          </p15:clr>
        </p15:guide>
        <p15:guide id="12" pos="7007">
          <p15:clr>
            <a:srgbClr val="A4A3A4"/>
          </p15:clr>
        </p15:guide>
        <p15:guide id="13" pos="6719">
          <p15:clr>
            <a:srgbClr val="A4A3A4"/>
          </p15:clr>
        </p15:guide>
        <p15:guide id="14" pos="6143">
          <p15:clr>
            <a:srgbClr val="A4A3A4"/>
          </p15:clr>
        </p15:guide>
        <p15:guide id="15" pos="3983">
          <p15:clr>
            <a:srgbClr val="A4A3A4"/>
          </p15:clr>
        </p15:guide>
        <p15:guide id="16" pos="527">
          <p15:clr>
            <a:srgbClr val="A4A3A4"/>
          </p15:clr>
        </p15:guide>
        <p15:guide id="17" pos="715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>
      <p:cViewPr varScale="1">
        <p:scale>
          <a:sx n="72" d="100"/>
          <a:sy n="72" d="100"/>
        </p:scale>
        <p:origin x="-576" y="-96"/>
      </p:cViewPr>
      <p:guideLst>
        <p:guide orient="horz" pos="2160"/>
        <p:guide orient="horz" pos="1008"/>
        <p:guide orient="horz" pos="3792"/>
        <p:guide orient="horz" pos="1152"/>
        <p:guide orient="horz" pos="3360"/>
        <p:guide orient="horz" pos="3072"/>
        <p:guide orient="horz" pos="864"/>
        <p:guide orient="horz" pos="528"/>
        <p:guide orient="horz" pos="2784"/>
        <p:guide pos="3839"/>
        <p:guide pos="959"/>
        <p:guide pos="7007"/>
        <p:guide pos="6719"/>
        <p:guide pos="6143"/>
        <p:guide pos="3983"/>
        <p:guide pos="527"/>
        <p:guide pos="71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1002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004A8D02-4E65-4CCD-8312-4AB164C6C77D}" type="datetimeFigureOut">
              <a:rPr lang="en-US" altLang="zh-TW"/>
              <a:t>11/12/2014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7C119DBA-4540-49B3-8FA9-6259387ECF9E}" type="slidenum">
              <a:rPr lang="zh-TW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5876198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67A755D9-D361-47B8-9652-3B4EA9776CE5}" type="datetimeFigureOut">
              <a:t>2014/11/12 Wednesday</a:t>
            </a:fld>
            <a:endParaRPr 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E3B36274-F2B9-4C45-BBB4-0EDF4CD651A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147688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36274-F2B9-4C45-BBB4-0EDF4CD651A7}" type="slidenum">
              <a:rPr lang="en-US" altLang="zh-TW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1710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2413" y="1371600"/>
            <a:ext cx="9144000" cy="3505200"/>
          </a:xfrm>
        </p:spPr>
        <p:txBody>
          <a:bodyPr>
            <a:noAutofit/>
          </a:bodyPr>
          <a:lstStyle>
            <a:lvl1pPr latinLnBrk="0">
              <a:defRPr lang="zh-TW" sz="7200"/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2413" y="4953000"/>
            <a:ext cx="8229600" cy="1066800"/>
          </a:xfrm>
        </p:spPr>
        <p:txBody>
          <a:bodyPr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lang="zh-TW" sz="2400">
                <a:solidFill>
                  <a:schemeClr val="tx1"/>
                </a:solidFill>
              </a:defRPr>
            </a:lvl1pPr>
            <a:lvl2pPr marL="4572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t>2014/11/12 Wednesday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85686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 latinLnBrk="0">
              <a:defRPr lang="zh-TW"/>
            </a:lvl5pPr>
            <a:lvl6pPr latinLnBrk="0">
              <a:defRPr lang="zh-TW" baseline="0"/>
            </a:lvl6pPr>
            <a:lvl7pPr latinLnBrk="0">
              <a:defRPr lang="zh-TW" baseline="0"/>
            </a:lvl7pPr>
            <a:lvl8pPr latinLnBrk="0">
              <a:defRPr lang="zh-TW" baseline="0"/>
            </a:lvl8pPr>
            <a:lvl9pPr latinLnBrk="0">
              <a:defRPr lang="zh-TW" baseline="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t>2014/11/12 Wednesday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8422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752012" y="533400"/>
            <a:ext cx="1371600" cy="559276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522411" y="533400"/>
            <a:ext cx="8077201" cy="5592764"/>
          </a:xfrm>
        </p:spPr>
        <p:txBody>
          <a:bodyPr vert="eaVert"/>
          <a:lstStyle>
            <a:lvl5pPr latinLnBrk="0">
              <a:defRPr lang="zh-TW"/>
            </a:lvl5pPr>
            <a:lvl6pPr latinLnBrk="0">
              <a:defRPr lang="zh-TW"/>
            </a:lvl6pPr>
            <a:lvl7pPr latinLnBrk="0">
              <a:defRPr lang="zh-TW"/>
            </a:lvl7pPr>
            <a:lvl8pPr latinLnBrk="0">
              <a:defRPr lang="zh-TW"/>
            </a:lvl8pPr>
            <a:lvl9pPr latinLnBrk="0">
              <a:defRPr lang="zh-TW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t>2014/11/12 Wednesday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5501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5pPr latinLnBrk="0">
              <a:defRPr lang="zh-TW"/>
            </a:lvl5pPr>
            <a:lvl6pPr latinLnBrk="0">
              <a:defRPr lang="zh-TW" baseline="0"/>
            </a:lvl6pPr>
            <a:lvl7pPr latinLnBrk="0">
              <a:defRPr lang="zh-TW" baseline="0"/>
            </a:lvl7pPr>
            <a:lvl8pPr latinLnBrk="0">
              <a:defRPr lang="zh-TW" baseline="0"/>
            </a:lvl8pPr>
            <a:lvl9pPr latinLnBrk="0">
              <a:defRPr lang="zh-TW" baseline="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t>2014/11/12 Wednesday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299455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4" y="2514601"/>
            <a:ext cx="9144000" cy="2819400"/>
          </a:xfrm>
        </p:spPr>
        <p:txBody>
          <a:bodyPr anchor="b">
            <a:noAutofit/>
          </a:bodyPr>
          <a:lstStyle>
            <a:lvl1pPr algn="l" latinLnBrk="0">
              <a:defRPr lang="zh-TW" sz="6600" b="0" cap="none" baseline="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22413" y="990600"/>
            <a:ext cx="8229600" cy="1143000"/>
          </a:xfrm>
        </p:spPr>
        <p:txBody>
          <a:bodyPr anchor="t"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2400">
                <a:solidFill>
                  <a:schemeClr val="tx1"/>
                </a:solidFill>
              </a:defRPr>
            </a:lvl1pPr>
            <a:lvl2pPr marL="457200" indent="0" latinLnBrk="0">
              <a:buNone/>
              <a:defRPr lang="zh-TW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zh-TW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t>2014/11/12 Wednesday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60699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4" y="533400"/>
            <a:ext cx="9601200" cy="1143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522414" y="1828800"/>
            <a:ext cx="4645152" cy="4191000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1400"/>
            </a:lvl6pPr>
            <a:lvl7pPr latinLnBrk="0">
              <a:defRPr lang="zh-TW" sz="1400"/>
            </a:lvl7pPr>
            <a:lvl8pPr latinLnBrk="0">
              <a:defRPr lang="zh-TW" sz="1400"/>
            </a:lvl8pPr>
            <a:lvl9pPr latinLnBrk="0">
              <a:defRPr lang="zh-TW"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475412" y="1828800"/>
            <a:ext cx="4648201" cy="4191000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1400"/>
            </a:lvl6pPr>
            <a:lvl7pPr latinLnBrk="0">
              <a:defRPr lang="zh-TW" sz="1400"/>
            </a:lvl7pPr>
            <a:lvl8pPr latinLnBrk="0">
              <a:defRPr lang="zh-TW" sz="1400"/>
            </a:lvl8pPr>
            <a:lvl9pPr latinLnBrk="0">
              <a:defRPr lang="zh-TW"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t>2014/11/12 Wednesday</a:t>
            </a:fld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57697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4" y="533400"/>
            <a:ext cx="9601200" cy="1143000"/>
          </a:xfrm>
        </p:spPr>
        <p:txBody>
          <a:bodyPr/>
          <a:lstStyle>
            <a:lvl1pPr latinLnBrk="0">
              <a:defRPr lang="zh-TW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22414" y="1828800"/>
            <a:ext cx="4645152" cy="762000"/>
          </a:xfrm>
        </p:spPr>
        <p:txBody>
          <a:bodyPr anchor="ctr"/>
          <a:lstStyle>
            <a:lvl1pPr marL="0" indent="0" latinLnBrk="0">
              <a:spcBef>
                <a:spcPts val="0"/>
              </a:spcBef>
              <a:buNone/>
              <a:defRPr lang="zh-TW" sz="2400" b="0"/>
            </a:lvl1pPr>
            <a:lvl2pPr marL="457200" indent="0" latinLnBrk="0">
              <a:buNone/>
              <a:defRPr lang="zh-TW" sz="2000" b="1"/>
            </a:lvl2pPr>
            <a:lvl3pPr marL="914400" indent="0" latinLnBrk="0">
              <a:buNone/>
              <a:defRPr lang="zh-TW" sz="1800" b="1"/>
            </a:lvl3pPr>
            <a:lvl4pPr marL="1371600" indent="0" latinLnBrk="0">
              <a:buNone/>
              <a:defRPr lang="zh-TW" sz="1600" b="1"/>
            </a:lvl4pPr>
            <a:lvl5pPr marL="1828800" indent="0" latinLnBrk="0">
              <a:buNone/>
              <a:defRPr lang="zh-TW" sz="1600" b="1"/>
            </a:lvl5pPr>
            <a:lvl6pPr marL="2286000" indent="0" latinLnBrk="0">
              <a:buNone/>
              <a:defRPr lang="zh-TW" sz="1600" b="1"/>
            </a:lvl6pPr>
            <a:lvl7pPr marL="2743200" indent="0" latinLnBrk="0">
              <a:buNone/>
              <a:defRPr lang="zh-TW" sz="1600" b="1"/>
            </a:lvl7pPr>
            <a:lvl8pPr marL="3200400" indent="0" latinLnBrk="0">
              <a:buNone/>
              <a:defRPr lang="zh-TW" sz="1600" b="1"/>
            </a:lvl8pPr>
            <a:lvl9pPr marL="3657600" indent="0" latinLnBrk="0">
              <a:buNone/>
              <a:defRPr lang="zh-TW"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522414" y="2667000"/>
            <a:ext cx="4645152" cy="3352800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1400" baseline="0"/>
            </a:lvl6pPr>
            <a:lvl7pPr latinLnBrk="0">
              <a:defRPr lang="zh-TW" sz="1400" baseline="0"/>
            </a:lvl7pPr>
            <a:lvl8pPr latinLnBrk="0">
              <a:defRPr lang="zh-TW" sz="1400" baseline="0"/>
            </a:lvl8pPr>
            <a:lvl9pPr latinLnBrk="0">
              <a:defRPr lang="zh-TW" sz="1400" baseline="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478462" y="1828800"/>
            <a:ext cx="4645152" cy="762000"/>
          </a:xfrm>
        </p:spPr>
        <p:txBody>
          <a:bodyPr anchor="ctr"/>
          <a:lstStyle>
            <a:lvl1pPr marL="0" indent="0" latinLnBrk="0">
              <a:spcBef>
                <a:spcPts val="0"/>
              </a:spcBef>
              <a:buNone/>
              <a:defRPr lang="zh-TW" sz="2400" b="0"/>
            </a:lvl1pPr>
            <a:lvl2pPr marL="457200" indent="0" latinLnBrk="0">
              <a:buNone/>
              <a:defRPr lang="zh-TW" sz="2000" b="1"/>
            </a:lvl2pPr>
            <a:lvl3pPr marL="914400" indent="0" latinLnBrk="0">
              <a:buNone/>
              <a:defRPr lang="zh-TW" sz="1800" b="1"/>
            </a:lvl3pPr>
            <a:lvl4pPr marL="1371600" indent="0" latinLnBrk="0">
              <a:buNone/>
              <a:defRPr lang="zh-TW" sz="1600" b="1"/>
            </a:lvl4pPr>
            <a:lvl5pPr marL="1828800" indent="0" latinLnBrk="0">
              <a:buNone/>
              <a:defRPr lang="zh-TW" sz="1600" b="1"/>
            </a:lvl5pPr>
            <a:lvl6pPr marL="2286000" indent="0" latinLnBrk="0">
              <a:buNone/>
              <a:defRPr lang="zh-TW" sz="1600" b="1"/>
            </a:lvl6pPr>
            <a:lvl7pPr marL="2743200" indent="0" latinLnBrk="0">
              <a:buNone/>
              <a:defRPr lang="zh-TW" sz="1600" b="1"/>
            </a:lvl7pPr>
            <a:lvl8pPr marL="3200400" indent="0" latinLnBrk="0">
              <a:buNone/>
              <a:defRPr lang="zh-TW" sz="1600" b="1"/>
            </a:lvl8pPr>
            <a:lvl9pPr marL="3657600" indent="0" latinLnBrk="0">
              <a:buNone/>
              <a:defRPr lang="zh-TW"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478462" y="2667000"/>
            <a:ext cx="4645152" cy="3352800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1400"/>
            </a:lvl6pPr>
            <a:lvl7pPr latinLnBrk="0">
              <a:defRPr lang="zh-TW" sz="1400"/>
            </a:lvl7pPr>
            <a:lvl8pPr latinLnBrk="0">
              <a:defRPr lang="zh-TW" sz="1400"/>
            </a:lvl8pPr>
            <a:lvl9pPr latinLnBrk="0">
              <a:defRPr lang="zh-TW"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t>2014/11/12 Wednesday</a:t>
            </a:fld>
            <a:endParaRPr lang="zh-TW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50123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t>2014/11/12 Wednesday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455701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t>2014/11/12 Wednesday</a:t>
            </a:fld>
            <a:endParaRPr lang="zh-TW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95201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6613" y="2590800"/>
            <a:ext cx="3276599" cy="1924050"/>
          </a:xfrm>
        </p:spPr>
        <p:txBody>
          <a:bodyPr anchor="b">
            <a:normAutofit/>
          </a:bodyPr>
          <a:lstStyle>
            <a:lvl1pPr algn="l" latinLnBrk="0">
              <a:defRPr lang="zh-TW" sz="3200" b="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0012" y="838200"/>
            <a:ext cx="6172201" cy="5181600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1400"/>
            </a:lvl6pPr>
            <a:lvl7pPr latinLnBrk="0">
              <a:defRPr lang="zh-TW" sz="1400"/>
            </a:lvl7pPr>
            <a:lvl8pPr latinLnBrk="0">
              <a:defRPr lang="zh-TW" sz="1400"/>
            </a:lvl8pPr>
            <a:lvl9pPr latinLnBrk="0">
              <a:defRPr lang="zh-TW"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6613" y="4648200"/>
            <a:ext cx="3276599" cy="1371600"/>
          </a:xfrm>
        </p:spPr>
        <p:txBody>
          <a:bodyPr>
            <a:normAutofit/>
          </a:bodyPr>
          <a:lstStyle>
            <a:lvl1pPr marL="0" indent="0" latinLnBrk="0">
              <a:spcBef>
                <a:spcPts val="600"/>
              </a:spcBef>
              <a:buNone/>
              <a:defRPr lang="zh-TW" sz="1600"/>
            </a:lvl1pPr>
            <a:lvl2pPr marL="457200" indent="0" latinLnBrk="0">
              <a:buNone/>
              <a:defRPr lang="zh-TW" sz="1200"/>
            </a:lvl2pPr>
            <a:lvl3pPr marL="914400" indent="0" latinLnBrk="0">
              <a:buNone/>
              <a:defRPr lang="zh-TW" sz="1000"/>
            </a:lvl3pPr>
            <a:lvl4pPr marL="1371600" indent="0" latinLnBrk="0">
              <a:buNone/>
              <a:defRPr lang="zh-TW" sz="900"/>
            </a:lvl4pPr>
            <a:lvl5pPr marL="1828800" indent="0" latinLnBrk="0">
              <a:buNone/>
              <a:defRPr lang="zh-TW" sz="900"/>
            </a:lvl5pPr>
            <a:lvl6pPr marL="2286000" indent="0" latinLnBrk="0">
              <a:buNone/>
              <a:defRPr lang="zh-TW" sz="900"/>
            </a:lvl6pPr>
            <a:lvl7pPr marL="2743200" indent="0" latinLnBrk="0">
              <a:buNone/>
              <a:defRPr lang="zh-TW" sz="900"/>
            </a:lvl7pPr>
            <a:lvl8pPr marL="3200400" indent="0" latinLnBrk="0">
              <a:buNone/>
              <a:defRPr lang="zh-TW" sz="900"/>
            </a:lvl8pPr>
            <a:lvl9pPr marL="3657600" indent="0" latinLnBrk="0">
              <a:buNone/>
              <a:defRPr lang="zh-TW"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pPr/>
              <a:t>2014/11/12 Wednesday</a:t>
            </a:fld>
            <a:endParaRPr lang="zh-TW"/>
          </a:p>
        </p:txBody>
      </p:sp>
      <p:sp>
        <p:nvSpPr>
          <p:cNvPr id="9" name="頁尾版面配置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018280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812" y="458787"/>
            <a:ext cx="6626225" cy="5938837"/>
          </a:xfrm>
          <a:prstGeom prst="rect">
            <a:avLst/>
          </a:prstGeom>
          <a:noFill/>
          <a:ln>
            <a:noFill/>
          </a:ln>
          <a:effectLst>
            <a:outerShdw blurRad="292100" algn="ctr" rotWithShape="0">
              <a:prstClr val="black">
                <a:alpha val="36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6613" y="2590800"/>
            <a:ext cx="3276599" cy="1924050"/>
          </a:xfrm>
        </p:spPr>
        <p:txBody>
          <a:bodyPr anchor="b">
            <a:normAutofit/>
          </a:bodyPr>
          <a:lstStyle>
            <a:lvl1pPr algn="l" latinLnBrk="0">
              <a:defRPr lang="zh-TW" sz="3200" b="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484812" y="836610"/>
            <a:ext cx="5867401" cy="518319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 latinLnBrk="0">
              <a:buNone/>
              <a:defRPr lang="zh-TW" sz="2400"/>
            </a:lvl1pPr>
            <a:lvl2pPr marL="457200" indent="0" latinLnBrk="0">
              <a:buNone/>
              <a:defRPr lang="zh-TW" sz="2800"/>
            </a:lvl2pPr>
            <a:lvl3pPr marL="914400" indent="0" latinLnBrk="0">
              <a:buNone/>
              <a:defRPr lang="zh-TW" sz="2400"/>
            </a:lvl3pPr>
            <a:lvl4pPr marL="1371600" indent="0" latinLnBrk="0">
              <a:buNone/>
              <a:defRPr lang="zh-TW" sz="2000"/>
            </a:lvl4pPr>
            <a:lvl5pPr marL="1828800" indent="0" latinLnBrk="0">
              <a:buNone/>
              <a:defRPr lang="zh-TW" sz="2000"/>
            </a:lvl5pPr>
            <a:lvl6pPr marL="2286000" indent="0" latinLnBrk="0">
              <a:buNone/>
              <a:defRPr lang="zh-TW" sz="2000"/>
            </a:lvl6pPr>
            <a:lvl7pPr marL="2743200" indent="0" latinLnBrk="0">
              <a:buNone/>
              <a:defRPr lang="zh-TW" sz="2000"/>
            </a:lvl7pPr>
            <a:lvl8pPr marL="3200400" indent="0" latinLnBrk="0">
              <a:buNone/>
              <a:defRPr lang="zh-TW" sz="2000"/>
            </a:lvl8pPr>
            <a:lvl9pPr marL="3657600" indent="0" latinLnBrk="0">
              <a:buNone/>
              <a:defRPr lang="zh-TW" sz="2000"/>
            </a:lvl9pPr>
          </a:lstStyle>
          <a:p>
            <a:r>
              <a:rPr lang="zh-TW" altLang="en-US" smtClean="0"/>
              <a:t>按一下圖示以新增圖片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6613" y="4648200"/>
            <a:ext cx="3276599" cy="1371600"/>
          </a:xfrm>
        </p:spPr>
        <p:txBody>
          <a:bodyPr>
            <a:normAutofit/>
          </a:bodyPr>
          <a:lstStyle>
            <a:lvl1pPr marL="0" indent="0" latinLnBrk="0">
              <a:spcBef>
                <a:spcPts val="600"/>
              </a:spcBef>
              <a:buNone/>
              <a:defRPr lang="zh-TW" sz="1600"/>
            </a:lvl1pPr>
            <a:lvl2pPr marL="457200" indent="0" latinLnBrk="0">
              <a:buNone/>
              <a:defRPr lang="zh-TW" sz="1200"/>
            </a:lvl2pPr>
            <a:lvl3pPr marL="914400" indent="0" latinLnBrk="0">
              <a:buNone/>
              <a:defRPr lang="zh-TW" sz="1000"/>
            </a:lvl3pPr>
            <a:lvl4pPr marL="1371600" indent="0" latinLnBrk="0">
              <a:buNone/>
              <a:defRPr lang="zh-TW" sz="900"/>
            </a:lvl4pPr>
            <a:lvl5pPr marL="1828800" indent="0" latinLnBrk="0">
              <a:buNone/>
              <a:defRPr lang="zh-TW" sz="900"/>
            </a:lvl5pPr>
            <a:lvl6pPr marL="2286000" indent="0" latinLnBrk="0">
              <a:buNone/>
              <a:defRPr lang="zh-TW" sz="900"/>
            </a:lvl6pPr>
            <a:lvl7pPr marL="2743200" indent="0" latinLnBrk="0">
              <a:buNone/>
              <a:defRPr lang="zh-TW" sz="900"/>
            </a:lvl7pPr>
            <a:lvl8pPr marL="3200400" indent="0" latinLnBrk="0">
              <a:buNone/>
              <a:defRPr lang="zh-TW" sz="900"/>
            </a:lvl8pPr>
            <a:lvl9pPr marL="3657600" indent="0" latinLnBrk="0">
              <a:buNone/>
              <a:defRPr lang="zh-TW"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24469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522414" y="5334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22414" y="1828800"/>
            <a:ext cx="9601200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dirty="0"/>
              <a:t>按一下以編輯母片文字樣式</a:t>
            </a:r>
          </a:p>
          <a:p>
            <a:pPr lvl="1"/>
            <a:r>
              <a:rPr lang="zh-TW" dirty="0"/>
              <a:t>第二層</a:t>
            </a:r>
          </a:p>
          <a:p>
            <a:pPr lvl="2"/>
            <a:r>
              <a:rPr lang="zh-TW" dirty="0"/>
              <a:t>第三層</a:t>
            </a:r>
          </a:p>
          <a:p>
            <a:pPr lvl="3"/>
            <a:r>
              <a:rPr lang="zh-TW" dirty="0"/>
              <a:t>第四層</a:t>
            </a:r>
          </a:p>
          <a:p>
            <a:pPr lvl="4"/>
            <a:r>
              <a:rPr lang="zh-TW" dirty="0"/>
              <a:t>第五層</a:t>
            </a:r>
          </a:p>
          <a:p>
            <a:pPr lvl="5"/>
            <a:r>
              <a:rPr lang="zh-TW" dirty="0"/>
              <a:t>第六層</a:t>
            </a:r>
          </a:p>
          <a:p>
            <a:pPr lvl="6"/>
            <a:r>
              <a:rPr lang="zh-TW" dirty="0"/>
              <a:t>第七層</a:t>
            </a:r>
          </a:p>
          <a:p>
            <a:pPr lvl="7"/>
            <a:r>
              <a:rPr lang="zh-TW" dirty="0"/>
              <a:t>第八層</a:t>
            </a:r>
          </a:p>
          <a:p>
            <a:pPr lvl="8"/>
            <a:r>
              <a:rPr lang="zh-TW" dirty="0"/>
              <a:t>第九層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609012" y="6172200"/>
            <a:ext cx="1320059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TW" sz="1000">
                <a:solidFill>
                  <a:schemeClr val="tx1"/>
                </a:solidFill>
              </a:defRPr>
            </a:lvl1pPr>
          </a:lstStyle>
          <a:p>
            <a:fld id="{83829175-527E-46A3-863C-1BB1F163B849}" type="datetimeFigureOut">
              <a:pPr/>
              <a:t>2014/11/12 Wednesday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517950" y="6172200"/>
            <a:ext cx="6862462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TW" sz="1000">
                <a:solidFill>
                  <a:schemeClr val="tx1"/>
                </a:solidFill>
              </a:defRPr>
            </a:lvl1pPr>
          </a:lstStyle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133012" y="6172200"/>
            <a:ext cx="9906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TW" sz="10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526050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TW" sz="32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Font typeface="Arial" pitchFamily="34" charset="0"/>
        <a:buChar char="•"/>
        <a:defRPr lang="zh-TW"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502920" indent="-223838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–"/>
        <a:defRPr lang="zh-TW"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741363" indent="-17145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lang="zh-TW" sz="16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966788" indent="-17303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lang="zh-TW" sz="1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1208088" indent="-17303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lang="zh-TW" sz="1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1444752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lang="zh-TW" sz="1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6pPr>
      <a:lvl7pPr marL="1682496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lang="zh-TW" sz="1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7pPr>
      <a:lvl8pPr marL="1920240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lang="zh-TW" sz="1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8pPr>
      <a:lvl9pPr marL="2157984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lang="zh-TW" sz="1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81844" y="620688"/>
            <a:ext cx="9721080" cy="3505200"/>
          </a:xfrm>
        </p:spPr>
        <p:txBody>
          <a:bodyPr/>
          <a:lstStyle/>
          <a:p>
            <a:r>
              <a:rPr lang="en-US" altLang="zh-TW" sz="5400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Copysets</a:t>
            </a:r>
            <a:r>
              <a:rPr lang="en-US" altLang="zh-TW" sz="5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:</a:t>
            </a:r>
            <a:br>
              <a:rPr lang="en-US" altLang="zh-TW" sz="5400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5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Reducing the</a:t>
            </a:r>
            <a:br>
              <a:rPr lang="en-US" altLang="zh-TW" sz="5400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5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Frequency of </a:t>
            </a:r>
            <a:r>
              <a:rPr lang="en-US" altLang="zh-TW" sz="5400" dirty="0">
                <a:latin typeface="Gungsuh" panose="02030600000101010101" pitchFamily="18" charset="-127"/>
                <a:ea typeface="Gungsuh" panose="02030600000101010101" pitchFamily="18" charset="-127"/>
              </a:rPr>
              <a:t>Data </a:t>
            </a:r>
            <a:r>
              <a:rPr lang="en-US" altLang="zh-TW" sz="5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Loss</a:t>
            </a:r>
            <a:br>
              <a:rPr lang="en-US" altLang="zh-TW" sz="5400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5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in </a:t>
            </a:r>
            <a:r>
              <a:rPr lang="en-US" altLang="zh-TW" sz="5400" dirty="0">
                <a:latin typeface="Gungsuh" panose="02030600000101010101" pitchFamily="18" charset="-127"/>
                <a:ea typeface="Gungsuh" panose="02030600000101010101" pitchFamily="18" charset="-127"/>
              </a:rPr>
              <a:t>Cloud Storage</a:t>
            </a:r>
            <a:endParaRPr lang="zh-TW" sz="54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>
          <a:xfrm>
            <a:off x="4438228" y="5013176"/>
            <a:ext cx="8229600" cy="106680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Adviser: </a:t>
            </a:r>
            <a:r>
              <a:rPr lang="en-US" altLang="zh-TW" dirty="0" err="1">
                <a:latin typeface="Gungsuh" panose="02030600000101010101" pitchFamily="18" charset="-127"/>
                <a:ea typeface="Gungsuh" panose="02030600000101010101" pitchFamily="18" charset="-127"/>
              </a:rPr>
              <a:t>Gwan</a:t>
            </a: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-Hwan Hwang</a:t>
            </a:r>
          </a:p>
          <a:p>
            <a:pPr algn="ctr"/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Student: Wei-</a:t>
            </a:r>
            <a:r>
              <a:rPr lang="en-US" altLang="zh-TW" dirty="0" err="1">
                <a:latin typeface="Gungsuh" panose="02030600000101010101" pitchFamily="18" charset="-127"/>
                <a:ea typeface="Gungsuh" panose="02030600000101010101" pitchFamily="18" charset="-127"/>
              </a:rPr>
              <a:t>Chih</a:t>
            </a: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lang="en-US" altLang="zh-TW" dirty="0" err="1">
                <a:latin typeface="Gungsuh" panose="02030600000101010101" pitchFamily="18" charset="-127"/>
                <a:ea typeface="Gungsuh" panose="02030600000101010101" pitchFamily="18" charset="-127"/>
              </a:rPr>
              <a:t>Chien</a:t>
            </a:r>
            <a:endParaRPr lang="en-US" alt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algn="ctr"/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NTNU CSIE </a:t>
            </a:r>
            <a:r>
              <a:rPr lang="en-US" altLang="zh-TW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CClab</a:t>
            </a:r>
            <a:endParaRPr lang="en-US" alt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6561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12" y="188640"/>
            <a:ext cx="7802064" cy="6506483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9323414" y="4080443"/>
            <a:ext cx="1800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 smtClean="0">
                <a:solidFill>
                  <a:srgbClr val="FF0000"/>
                </a:solidFill>
              </a:rPr>
              <a:t>{1, 5, 7}</a:t>
            </a:r>
          </a:p>
          <a:p>
            <a:r>
              <a:rPr lang="en-US" altLang="zh-TW" sz="4000" dirty="0" smtClean="0">
                <a:solidFill>
                  <a:srgbClr val="FF0000"/>
                </a:solidFill>
              </a:rPr>
              <a:t>{2, 4, 9}</a:t>
            </a:r>
          </a:p>
          <a:p>
            <a:r>
              <a:rPr lang="en-US" altLang="zh-TW" sz="4000" dirty="0" smtClean="0">
                <a:solidFill>
                  <a:srgbClr val="FF0000"/>
                </a:solidFill>
              </a:rPr>
              <a:t>{3, 6, 8}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36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Probability </a:t>
            </a: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of data loss 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N : # nodes in the system</a:t>
            </a:r>
          </a:p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 : # replicas of each chunk</a:t>
            </a:r>
          </a:p>
          <a:p>
            <a:pPr marL="0" indent="0">
              <a:buNone/>
            </a:pPr>
            <a:endParaRPr lang="en-US" alt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0" indent="0">
              <a:buNone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Example :</a:t>
            </a:r>
          </a:p>
          <a:p>
            <a:pPr marL="0" indent="0">
              <a:buNone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	</a:t>
            </a:r>
            <a:r>
              <a:rPr lang="en-US" altLang="zh-TW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{1, 2, 3}, {4, 5, 6}, {7, 8, 9}</a:t>
            </a:r>
          </a:p>
          <a:p>
            <a:pPr marL="0" indent="0">
              <a:buNone/>
            </a:pP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	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N = 9</a:t>
            </a:r>
            <a:b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	R = 3</a:t>
            </a:r>
          </a:p>
          <a:p>
            <a:pPr marL="0" indent="0">
              <a:buNone/>
            </a:pP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	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# </a:t>
            </a:r>
            <a:r>
              <a:rPr lang="en-US" altLang="zh-TW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copysets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= 3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3989" y="1828800"/>
            <a:ext cx="461962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4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The Trade-off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244" y="2204864"/>
            <a:ext cx="8697539" cy="3400900"/>
          </a:xfrm>
        </p:spPr>
      </p:pic>
      <p:sp>
        <p:nvSpPr>
          <p:cNvPr id="6" name="文字方塊 5"/>
          <p:cNvSpPr txBox="1"/>
          <p:nvPr/>
        </p:nvSpPr>
        <p:spPr>
          <a:xfrm>
            <a:off x="1974244" y="6021288"/>
            <a:ext cx="26196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 smtClean="0"/>
              <a:t>5000-node cluster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22915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548680"/>
            <a:ext cx="9144000" cy="1296144"/>
          </a:xfrm>
        </p:spPr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Outline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22413" y="1844824"/>
            <a:ext cx="9144000" cy="4320480"/>
          </a:xfrm>
        </p:spPr>
        <p:txBody>
          <a:bodyPr>
            <a:normAutofit/>
          </a:bodyPr>
          <a:lstStyle/>
          <a:p>
            <a:endParaRPr lang="en-US" altLang="zh-TW" dirty="0" smtClean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Introduction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Intuition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Design</a:t>
            </a:r>
            <a:endParaRPr lang="en-US" altLang="zh-TW" sz="3600" dirty="0" smtClean="0">
              <a:solidFill>
                <a:srgbClr val="0070C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Related Work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Conclusion</a:t>
            </a:r>
            <a:endParaRPr lang="zh-TW" sz="3600" dirty="0">
              <a:solidFill>
                <a:srgbClr val="0070C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79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Design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2 phases : </a:t>
            </a:r>
            <a:r>
              <a:rPr lang="en-US" altLang="zh-TW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Permutation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&amp; </a:t>
            </a:r>
            <a:r>
              <a:rPr lang="en-US" altLang="zh-TW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Replication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.</a:t>
            </a:r>
          </a:p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Scatter width : # nodes that store copies for each node’s data.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7" name="內容版面配置區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912" y="3214322"/>
            <a:ext cx="5011409" cy="265557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20" y="3284984"/>
            <a:ext cx="5007850" cy="251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44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Data loss probability 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of </a:t>
            </a:r>
            <a:r>
              <a:rPr lang="en-US" altLang="zh-TW" b="1" u="sng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random replication</a:t>
            </a:r>
            <a:r>
              <a:rPr lang="en-US" altLang="zh-TW" b="1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and </a:t>
            </a:r>
            <a:r>
              <a:rPr lang="en-US" altLang="zh-TW" b="1" u="sng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Copyset</a:t>
            </a:r>
            <a:r>
              <a:rPr lang="en-US" altLang="zh-TW" b="1" u="sng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lang="en-US" altLang="zh-TW" b="1" u="sng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Replication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in different systems.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77" y="3212976"/>
            <a:ext cx="11742899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12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548680"/>
            <a:ext cx="9144000" cy="1296144"/>
          </a:xfrm>
        </p:spPr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Outline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22413" y="1844824"/>
            <a:ext cx="9144000" cy="4320480"/>
          </a:xfrm>
        </p:spPr>
        <p:txBody>
          <a:bodyPr>
            <a:normAutofit/>
          </a:bodyPr>
          <a:lstStyle/>
          <a:p>
            <a:endParaRPr lang="en-US" altLang="zh-TW" dirty="0" smtClean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Introduction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Intuition</a:t>
            </a:r>
            <a:endParaRPr lang="en-US" altLang="zh-TW" sz="3600" dirty="0" smtClean="0">
              <a:solidFill>
                <a:srgbClr val="0070C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Design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Related Work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Conclusion</a:t>
            </a:r>
            <a:endParaRPr lang="zh-TW" sz="3600" dirty="0">
              <a:solidFill>
                <a:srgbClr val="0070C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081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Related Work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BIBD. (Balanced Incomplete Block Designs) </a:t>
            </a:r>
            <a:r>
              <a:rPr lang="en-US" altLang="zh-TW" sz="12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[Fisher, ’40]</a:t>
            </a:r>
          </a:p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Power downs. </a:t>
            </a:r>
            <a:r>
              <a:rPr lang="en-US" altLang="zh-TW" sz="12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[</a:t>
            </a:r>
            <a:r>
              <a:rPr lang="en-US" altLang="zh-TW" sz="1200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Harnik</a:t>
            </a:r>
            <a:r>
              <a:rPr lang="en-US" altLang="zh-TW" sz="12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et al ‘09, </a:t>
            </a:r>
            <a:r>
              <a:rPr lang="en-US" altLang="zh-TW" sz="1200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Leverich</a:t>
            </a:r>
            <a:r>
              <a:rPr lang="en-US" altLang="zh-TW" sz="12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et al ‘10, </a:t>
            </a:r>
            <a:r>
              <a:rPr lang="en-US" altLang="zh-TW" sz="1200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Thereska</a:t>
            </a:r>
            <a:r>
              <a:rPr lang="en-US" altLang="zh-TW" sz="12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‘11]</a:t>
            </a:r>
          </a:p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Multi-fabric interconnects. </a:t>
            </a:r>
            <a:r>
              <a:rPr lang="en-US" altLang="zh-TW" sz="12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[</a:t>
            </a:r>
            <a:r>
              <a:rPr lang="en-US" altLang="zh-TW" sz="1200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Mehra</a:t>
            </a:r>
            <a:r>
              <a:rPr lang="en-US" altLang="zh-TW" sz="12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, ’99]</a:t>
            </a:r>
            <a:endParaRPr lang="en-US" altLang="zh-TW" sz="12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152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548680"/>
            <a:ext cx="9144000" cy="1296144"/>
          </a:xfrm>
        </p:spPr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Outline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22413" y="1844824"/>
            <a:ext cx="9144000" cy="4320480"/>
          </a:xfrm>
        </p:spPr>
        <p:txBody>
          <a:bodyPr>
            <a:normAutofit/>
          </a:bodyPr>
          <a:lstStyle/>
          <a:p>
            <a:endParaRPr lang="en-US" altLang="zh-TW" dirty="0" smtClean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Introduction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Intuition</a:t>
            </a:r>
            <a:endParaRPr lang="en-US" altLang="zh-TW" sz="3600" dirty="0" smtClean="0">
              <a:solidFill>
                <a:srgbClr val="0070C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Design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Related Work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Conclusion</a:t>
            </a:r>
            <a:endParaRPr lang="zh-TW" sz="3600" dirty="0">
              <a:solidFill>
                <a:srgbClr val="FF000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745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Conclusion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Many Storage systems </a:t>
            </a:r>
            <a:r>
              <a:rPr lang="en-US" altLang="zh-TW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randomly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spray their data across a large number of nodes.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Serious problem with </a:t>
            </a:r>
            <a:r>
              <a:rPr lang="en-US" altLang="zh-TW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correlated failures.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err="1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Copyset</a:t>
            </a:r>
            <a:r>
              <a:rPr lang="en-US" altLang="zh-TW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 Replication 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is a better way of spraying data that </a:t>
            </a:r>
            <a:r>
              <a:rPr lang="en-US" altLang="zh-TW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decreases the probability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of correlated failures.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091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81844" y="620688"/>
            <a:ext cx="9721080" cy="3505200"/>
          </a:xfrm>
        </p:spPr>
        <p:txBody>
          <a:bodyPr/>
          <a:lstStyle/>
          <a:p>
            <a:r>
              <a:rPr lang="en-US" altLang="zh-TW" sz="2800" dirty="0" smtClean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Author:</a:t>
            </a: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/>
            </a:r>
            <a:b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A. </a:t>
            </a:r>
            <a:r>
              <a:rPr lang="en-US" altLang="zh-TW" sz="2800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Cidon</a:t>
            </a: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, S. Rumble, R. Stutsman,</a:t>
            </a:r>
            <a:b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S. </a:t>
            </a:r>
            <a:r>
              <a:rPr lang="en-US" altLang="zh-TW" sz="2800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Katti</a:t>
            </a: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, J. </a:t>
            </a:r>
            <a:r>
              <a:rPr lang="en-US" altLang="zh-TW" sz="2800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Ousterhout</a:t>
            </a: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, and M. Rosenblum,</a:t>
            </a:r>
            <a:b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2800" dirty="0" err="1" smtClean="0">
                <a:solidFill>
                  <a:schemeClr val="tx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Standford</a:t>
            </a:r>
            <a:r>
              <a:rPr lang="en-US" altLang="zh-TW" sz="2800" dirty="0" smtClean="0">
                <a:solidFill>
                  <a:schemeClr val="tx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 University</a:t>
            </a:r>
            <a:br>
              <a:rPr lang="en-US" altLang="zh-TW" sz="2800" dirty="0" smtClean="0">
                <a:solidFill>
                  <a:schemeClr val="tx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2800" dirty="0" smtClean="0">
                <a:solidFill>
                  <a:schemeClr val="tx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/>
            </a:r>
            <a:br>
              <a:rPr lang="en-US" altLang="zh-TW" sz="2800" dirty="0" smtClean="0">
                <a:solidFill>
                  <a:schemeClr val="tx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2800" dirty="0" smtClean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Source:</a:t>
            </a: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/>
            </a:r>
            <a:b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2013 USENIX Annual </a:t>
            </a:r>
            <a:r>
              <a:rPr lang="en-US" altLang="zh-TW" sz="2800" dirty="0">
                <a:latin typeface="Gungsuh" panose="02030600000101010101" pitchFamily="18" charset="-127"/>
                <a:ea typeface="Gungsuh" panose="02030600000101010101" pitchFamily="18" charset="-127"/>
              </a:rPr>
              <a:t>Technical Conference</a:t>
            </a:r>
            <a:br>
              <a:rPr lang="en-US" altLang="zh-TW" sz="2800" dirty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(Awarded </a:t>
            </a:r>
            <a:r>
              <a:rPr lang="en-US" altLang="zh-TW" sz="2800" dirty="0">
                <a:latin typeface="Gungsuh" panose="02030600000101010101" pitchFamily="18" charset="-127"/>
                <a:ea typeface="Gungsuh" panose="02030600000101010101" pitchFamily="18" charset="-127"/>
              </a:rPr>
              <a:t>Best Student </a:t>
            </a:r>
            <a:r>
              <a:rPr lang="en-US" altLang="zh-TW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Paper)</a:t>
            </a:r>
            <a:endParaRPr lang="zh-TW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>
          <a:xfrm>
            <a:off x="981924" y="5589240"/>
            <a:ext cx="8229600" cy="1066800"/>
          </a:xfrm>
        </p:spPr>
        <p:txBody>
          <a:bodyPr>
            <a:normAutofit lnSpcReduction="10000"/>
          </a:bodyPr>
          <a:lstStyle/>
          <a:p>
            <a:endParaRPr lang="en-US" altLang="zh-TW" sz="1200" dirty="0" smtClean="0"/>
          </a:p>
          <a:p>
            <a:endParaRPr lang="en-US" altLang="zh-TW" sz="1200" dirty="0"/>
          </a:p>
          <a:p>
            <a:endParaRPr lang="en-US" altLang="zh-TW" sz="1200" dirty="0" smtClean="0"/>
          </a:p>
          <a:p>
            <a:endParaRPr lang="en-US" altLang="zh-TW" sz="1200" dirty="0"/>
          </a:p>
          <a:p>
            <a:endParaRPr lang="en-US" altLang="zh-TW" sz="1200" dirty="0"/>
          </a:p>
          <a:p>
            <a:r>
              <a:rPr lang="en-US" altLang="zh-TW" sz="1200" dirty="0" smtClean="0"/>
              <a:t>https</a:t>
            </a:r>
            <a:r>
              <a:rPr lang="en-US" altLang="zh-TW" sz="1200" dirty="0"/>
              <a:t>://</a:t>
            </a:r>
            <a:r>
              <a:rPr lang="en-US" altLang="zh-TW" sz="1200" dirty="0" smtClean="0"/>
              <a:t>www.usenix.org/conference/atc13/technical-sessions/presentation/cidon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7880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Thank You </a:t>
            </a: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for 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Your Listening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	</a:t>
            </a:r>
          </a:p>
          <a:p>
            <a:pPr marL="0" indent="0">
              <a:buNone/>
            </a:pP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	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5" name="Picture 2" descr="http://www.caryschmidt.com/wp-content/uploads/2009/07/questions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164" y="2276517"/>
            <a:ext cx="6350000" cy="36957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91017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548680"/>
            <a:ext cx="9144000" cy="1296144"/>
          </a:xfrm>
        </p:spPr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Outline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22413" y="1844824"/>
            <a:ext cx="9144000" cy="4320480"/>
          </a:xfrm>
        </p:spPr>
        <p:txBody>
          <a:bodyPr>
            <a:normAutofit/>
          </a:bodyPr>
          <a:lstStyle/>
          <a:p>
            <a:endParaRPr lang="en-US" altLang="zh-TW" dirty="0" smtClean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Introduction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Intuition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Design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Related Work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Conclusion</a:t>
            </a:r>
            <a:endParaRPr lang="zh-TW" sz="3600" dirty="0">
              <a:solidFill>
                <a:srgbClr val="0070C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311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Random Replication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Widely used in </a:t>
            </a:r>
            <a:r>
              <a:rPr lang="en-US" altLang="zh-TW" u="sng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data center storage systems 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to prevent data loss.</a:t>
            </a:r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Hadoop Distributed File System (HDFS)</a:t>
            </a:r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zh-TW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RAMCloud</a:t>
            </a: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	</a:t>
            </a:r>
            <a:r>
              <a:rPr lang="en-US" altLang="zh-TW" i="1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    (https://ramcloud.stanford.edu)</a:t>
            </a:r>
            <a:endParaRPr lang="en-US" altLang="zh-TW" i="1" dirty="0" smtClean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Google File System (GFS)</a:t>
            </a:r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Windows Azure</a:t>
            </a:r>
          </a:p>
          <a:p>
            <a:pPr marL="0" indent="0">
              <a:buNone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However, large-scale correlated failures</a:t>
            </a: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such as </a:t>
            </a:r>
            <a:r>
              <a:rPr lang="en-US" altLang="zh-TW" dirty="0" smtClean="0">
                <a:solidFill>
                  <a:srgbClr val="C0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cluster power outages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handled poorly by random replication. </a:t>
            </a:r>
            <a:r>
              <a:rPr lang="en-US" altLang="zh-TW" dirty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*</a:t>
            </a:r>
            <a:endParaRPr lang="en-US" altLang="zh-TW" dirty="0" smtClean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0" indent="0">
              <a:buNone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This stresses the </a:t>
            </a:r>
            <a:r>
              <a:rPr lang="en-US" altLang="zh-TW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availability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of the system.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1522414" y="6172200"/>
            <a:ext cx="589776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* </a:t>
            </a:r>
            <a:r>
              <a:rPr lang="en-US" altLang="zh-TW" sz="1000" dirty="0" smtClean="0"/>
              <a:t>R</a:t>
            </a:r>
            <a:r>
              <a:rPr lang="en-US" altLang="zh-TW" sz="1000" dirty="0"/>
              <a:t>. J. </a:t>
            </a:r>
            <a:r>
              <a:rPr lang="en-US" altLang="zh-TW" sz="1000" dirty="0" err="1"/>
              <a:t>Chansler</a:t>
            </a:r>
            <a:r>
              <a:rPr lang="en-US" altLang="zh-TW" sz="1000" dirty="0"/>
              <a:t>. Data Availability and Durability with the Hadoop Distributed File System.</a:t>
            </a:r>
          </a:p>
          <a:p>
            <a:r>
              <a:rPr lang="en-US" altLang="zh-TW" sz="1000" dirty="0" smtClean="0"/>
              <a:t>    J</a:t>
            </a:r>
            <a:r>
              <a:rPr lang="en-US" altLang="zh-TW" sz="1000" dirty="0"/>
              <a:t>. Dean. Evolution and future directions of large-scale storage and computation systems at Google.</a:t>
            </a:r>
          </a:p>
          <a:p>
            <a:r>
              <a:rPr lang="en-US" altLang="zh-TW" sz="1000" dirty="0" smtClean="0"/>
              <a:t>    D</a:t>
            </a:r>
            <a:r>
              <a:rPr lang="en-US" altLang="zh-TW" sz="1000" dirty="0"/>
              <a:t>. Ford et al. Availability in globally distributed storage systems.</a:t>
            </a:r>
          </a:p>
          <a:p>
            <a:r>
              <a:rPr lang="en-US" altLang="zh-TW" sz="1000" dirty="0" smtClean="0"/>
              <a:t>    K</a:t>
            </a:r>
            <a:r>
              <a:rPr lang="en-US" altLang="zh-TW" sz="1000" dirty="0"/>
              <a:t>. </a:t>
            </a:r>
            <a:r>
              <a:rPr lang="en-US" altLang="zh-TW" sz="1000" dirty="0" err="1"/>
              <a:t>Shvachko</a:t>
            </a:r>
            <a:r>
              <a:rPr lang="en-US" altLang="zh-TW" sz="1000" dirty="0"/>
              <a:t> et al. The </a:t>
            </a:r>
            <a:r>
              <a:rPr lang="en-US" altLang="zh-TW" sz="1000" dirty="0" err="1"/>
              <a:t>hadoop</a:t>
            </a:r>
            <a:r>
              <a:rPr lang="en-US" altLang="zh-TW" sz="1000" dirty="0"/>
              <a:t> distributed file system.</a:t>
            </a:r>
          </a:p>
          <a:p>
            <a:endParaRPr lang="zh-TW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046713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Copysets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Replication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Split node into </a:t>
            </a:r>
            <a:r>
              <a:rPr lang="en-US" altLang="zh-TW" dirty="0" err="1" smtClean="0">
                <a:solidFill>
                  <a:srgbClr val="C0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copysets</a:t>
            </a:r>
            <a:endParaRPr lang="en-US" altLang="zh-TW" dirty="0">
              <a:solidFill>
                <a:srgbClr val="C0000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Replicas of single chunk can only be stored on </a:t>
            </a:r>
            <a:r>
              <a:rPr lang="en-US" altLang="zh-TW" dirty="0" smtClean="0">
                <a:solidFill>
                  <a:srgbClr val="C0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one </a:t>
            </a:r>
            <a:r>
              <a:rPr lang="en-US" altLang="zh-TW" dirty="0" err="1" smtClean="0">
                <a:solidFill>
                  <a:srgbClr val="C0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copyset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.</a:t>
            </a:r>
          </a:p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Data loss events occur only when all the nodes of some </a:t>
            </a:r>
            <a:r>
              <a:rPr lang="en-US" altLang="zh-TW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copyset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fail </a:t>
            </a:r>
            <a:r>
              <a:rPr lang="en-US" altLang="zh-TW" dirty="0" smtClean="0">
                <a:solidFill>
                  <a:srgbClr val="C0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simultaneously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.</a:t>
            </a:r>
            <a:endParaRPr lang="en-US" altLang="zh-TW" dirty="0" smtClean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r>
              <a:rPr lang="en-US" altLang="zh-TW" dirty="0" smtClean="0">
                <a:solidFill>
                  <a:srgbClr val="C0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Decrease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the probability of data loss under power outages.</a:t>
            </a:r>
          </a:p>
        </p:txBody>
      </p:sp>
    </p:spTree>
    <p:extLst>
      <p:ext uri="{BB962C8B-B14F-4D97-AF65-F5344CB8AC3E}">
        <p14:creationId xmlns:p14="http://schemas.microsoft.com/office/powerpoint/2010/main" val="289522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548680"/>
            <a:ext cx="9144000" cy="1296144"/>
          </a:xfrm>
        </p:spPr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Outline</a:t>
            </a:r>
            <a:endParaRPr 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22413" y="1844824"/>
            <a:ext cx="9144000" cy="4320480"/>
          </a:xfrm>
        </p:spPr>
        <p:txBody>
          <a:bodyPr>
            <a:normAutofit/>
          </a:bodyPr>
          <a:lstStyle/>
          <a:p>
            <a:endParaRPr lang="en-US" altLang="zh-TW" dirty="0" smtClean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Introduction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Intuition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Design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Related Work</a:t>
            </a: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TW" sz="3600" dirty="0" smtClean="0">
                <a:solidFill>
                  <a:srgbClr val="0070C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Conclusion</a:t>
            </a:r>
            <a:endParaRPr lang="zh-TW" sz="3600" dirty="0">
              <a:solidFill>
                <a:srgbClr val="0070C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632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Probability </a:t>
            </a: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of data loss 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N : # nodes in the system</a:t>
            </a:r>
          </a:p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 : # replicas of each chunk</a:t>
            </a:r>
          </a:p>
          <a:p>
            <a:pPr marL="0" indent="0">
              <a:buNone/>
            </a:pPr>
            <a:endParaRPr lang="en-US" altLang="zh-TW" dirty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0" indent="0">
              <a:buNone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Example :</a:t>
            </a:r>
          </a:p>
          <a:p>
            <a:pPr marL="0" indent="0">
              <a:buNone/>
            </a:pP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	</a:t>
            </a:r>
            <a:r>
              <a:rPr lang="en-US" altLang="zh-TW" dirty="0" smtClean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{1, 2, 3}, {4, 5, 6}, {7, 8, 9}</a:t>
            </a:r>
          </a:p>
          <a:p>
            <a:pPr marL="0" indent="0">
              <a:buNone/>
            </a:pP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	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N = 9</a:t>
            </a:r>
            <a:b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	R = 3</a:t>
            </a:r>
          </a:p>
          <a:p>
            <a:pPr marL="0" indent="0">
              <a:buNone/>
            </a:pPr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	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# </a:t>
            </a:r>
            <a:r>
              <a:rPr lang="en-US" altLang="zh-TW" dirty="0" err="1" smtClean="0">
                <a:latin typeface="Gungsuh" panose="02030600000101010101" pitchFamily="18" charset="-127"/>
                <a:ea typeface="Gungsuh" panose="02030600000101010101" pitchFamily="18" charset="-127"/>
              </a:rPr>
              <a:t>copysets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= 3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3989" y="1828800"/>
            <a:ext cx="461962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7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64" y="260648"/>
            <a:ext cx="5548179" cy="4677088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404" y="1680976"/>
            <a:ext cx="5616624" cy="468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188640"/>
            <a:ext cx="7744133" cy="6552728"/>
          </a:xfrm>
        </p:spPr>
      </p:pic>
      <p:sp>
        <p:nvSpPr>
          <p:cNvPr id="5" name="文字方塊 4"/>
          <p:cNvSpPr txBox="1"/>
          <p:nvPr/>
        </p:nvSpPr>
        <p:spPr>
          <a:xfrm>
            <a:off x="9348845" y="2269892"/>
            <a:ext cx="1800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 smtClean="0">
                <a:solidFill>
                  <a:srgbClr val="FF0000"/>
                </a:solidFill>
              </a:rPr>
              <a:t>{1, 5, </a:t>
            </a:r>
            <a:r>
              <a:rPr lang="en-US" altLang="zh-TW" sz="4000" dirty="0">
                <a:solidFill>
                  <a:srgbClr val="FF0000"/>
                </a:solidFill>
              </a:rPr>
              <a:t>6</a:t>
            </a:r>
            <a:r>
              <a:rPr lang="en-US" altLang="zh-TW" sz="4000" dirty="0" smtClean="0">
                <a:solidFill>
                  <a:srgbClr val="FF0000"/>
                </a:solidFill>
              </a:rPr>
              <a:t>}</a:t>
            </a:r>
          </a:p>
          <a:p>
            <a:r>
              <a:rPr lang="en-US" altLang="zh-TW" sz="4000" dirty="0" smtClean="0">
                <a:solidFill>
                  <a:srgbClr val="FF0000"/>
                </a:solidFill>
              </a:rPr>
              <a:t>{2, </a:t>
            </a:r>
            <a:r>
              <a:rPr lang="en-US" altLang="zh-TW" sz="4000" dirty="0">
                <a:solidFill>
                  <a:srgbClr val="FF0000"/>
                </a:solidFill>
              </a:rPr>
              <a:t>6</a:t>
            </a:r>
            <a:r>
              <a:rPr lang="en-US" altLang="zh-TW" sz="4000" dirty="0" smtClean="0">
                <a:solidFill>
                  <a:srgbClr val="FF0000"/>
                </a:solidFill>
              </a:rPr>
              <a:t>, 8}</a:t>
            </a:r>
          </a:p>
          <a:p>
            <a:r>
              <a:rPr lang="en-US" altLang="zh-TW" sz="4000" dirty="0" smtClean="0">
                <a:solidFill>
                  <a:srgbClr val="FF0000"/>
                </a:solidFill>
              </a:rPr>
              <a:t>{3, 4, </a:t>
            </a:r>
            <a:r>
              <a:rPr lang="en-US" altLang="zh-TW" sz="4000" dirty="0">
                <a:solidFill>
                  <a:srgbClr val="FF0000"/>
                </a:solidFill>
              </a:rPr>
              <a:t>5</a:t>
            </a:r>
            <a:r>
              <a:rPr lang="en-US" altLang="zh-TW" sz="4000" dirty="0" smtClean="0">
                <a:solidFill>
                  <a:srgbClr val="FF0000"/>
                </a:solidFill>
              </a:rPr>
              <a:t>}</a:t>
            </a:r>
          </a:p>
          <a:p>
            <a:r>
              <a:rPr lang="en-US" altLang="zh-TW" sz="4000" dirty="0" smtClean="0">
                <a:solidFill>
                  <a:srgbClr val="FF0000"/>
                </a:solidFill>
              </a:rPr>
              <a:t>…</a:t>
            </a:r>
          </a:p>
          <a:p>
            <a:r>
              <a:rPr lang="en-US" altLang="zh-TW" sz="4000" dirty="0" smtClean="0">
                <a:solidFill>
                  <a:srgbClr val="FF0000"/>
                </a:solidFill>
              </a:rPr>
              <a:t>{5, 6, 9}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60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tercolor_16x9">
  <a:themeElements>
    <a:clrScheme name="Watercolor_16x9">
      <a:dk1>
        <a:sysClr val="windowText" lastClr="000000"/>
      </a:dk1>
      <a:lt1>
        <a:sysClr val="window" lastClr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Watercolor_16x9">
      <a:dk1>
        <a:sysClr val="windowText" lastClr="000000"/>
      </a:dk1>
      <a:lt1>
        <a:sysClr val="window" lastClr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atercolor_16x9">
      <a:dk1>
        <a:sysClr val="windowText" lastClr="000000"/>
      </a:dk1>
      <a:lt1>
        <a:sysClr val="window" lastClr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66FA3CE-A218-4400-AA51-F51C6E85D0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具有水彩畫效果的簡報 (寬螢幕)</Template>
  <TotalTime>0</TotalTime>
  <Words>396</Words>
  <Application>Microsoft Office PowerPoint</Application>
  <PresentationFormat>自訂</PresentationFormat>
  <Paragraphs>105</Paragraphs>
  <Slides>20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1" baseType="lpstr">
      <vt:lpstr>Watercolor_16x9</vt:lpstr>
      <vt:lpstr>Copysets: Reducing the Frequency of Data Loss in Cloud Storage</vt:lpstr>
      <vt:lpstr>Author: A. Cidon, S. Rumble, R. Stutsman, S. Katti, J. Ousterhout, and M. Rosenblum, Standford University  Source: 2013 USENIX Annual Technical Conference (Awarded Best Student Paper)</vt:lpstr>
      <vt:lpstr>Outline</vt:lpstr>
      <vt:lpstr>Random Replication</vt:lpstr>
      <vt:lpstr>Copysets Replication</vt:lpstr>
      <vt:lpstr>Outline</vt:lpstr>
      <vt:lpstr>Probability of data loss </vt:lpstr>
      <vt:lpstr>PowerPoint 簡報</vt:lpstr>
      <vt:lpstr>PowerPoint 簡報</vt:lpstr>
      <vt:lpstr>PowerPoint 簡報</vt:lpstr>
      <vt:lpstr>Probability of data loss </vt:lpstr>
      <vt:lpstr>The Trade-off</vt:lpstr>
      <vt:lpstr>Outline</vt:lpstr>
      <vt:lpstr>Design</vt:lpstr>
      <vt:lpstr>PowerPoint 簡報</vt:lpstr>
      <vt:lpstr>Outline</vt:lpstr>
      <vt:lpstr>Related Work</vt:lpstr>
      <vt:lpstr>Outline</vt:lpstr>
      <vt:lpstr>Conclusion</vt:lpstr>
      <vt:lpstr>Thank You for Your Listening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2014-10-28T09:14:54Z</dcterms:created>
  <dcterms:modified xsi:type="dcterms:W3CDTF">2014-11-12T15:03:07Z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TC028866379991</vt:lpwstr>
  </property>
</Properties>
</file>

<file path=docProps/thumbnail.jpeg>
</file>